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20"/>
  </p:notesMasterIdLst>
  <p:handoutMasterIdLst>
    <p:handoutMasterId r:id="rId21"/>
  </p:handoutMasterIdLst>
  <p:sldIdLst>
    <p:sldId id="265" r:id="rId4"/>
    <p:sldId id="267" r:id="rId5"/>
    <p:sldId id="299" r:id="rId6"/>
    <p:sldId id="296" r:id="rId7"/>
    <p:sldId id="298" r:id="rId8"/>
    <p:sldId id="297" r:id="rId9"/>
    <p:sldId id="290" r:id="rId10"/>
    <p:sldId id="291" r:id="rId11"/>
    <p:sldId id="289" r:id="rId12"/>
    <p:sldId id="292" r:id="rId13"/>
    <p:sldId id="293" r:id="rId14"/>
    <p:sldId id="288" r:id="rId15"/>
    <p:sldId id="294" r:id="rId16"/>
    <p:sldId id="295" r:id="rId17"/>
    <p:sldId id="300" r:id="rId18"/>
    <p:sldId id="271" r:id="rId19"/>
  </p:sldIdLst>
  <p:sldSz cx="12192000" cy="6858000"/>
  <p:notesSz cx="6858000" cy="9144000"/>
  <p:embeddedFontLst>
    <p:embeddedFont>
      <p:font typeface="Montserrat" panose="00000500000000000000" pitchFamily="2" charset="-52"/>
      <p:regular r:id="rId22"/>
      <p:bold r:id="rId23"/>
      <p:italic r:id="rId24"/>
      <p:boldItalic r:id="rId25"/>
    </p:embeddedFont>
    <p:embeddedFont>
      <p:font typeface="Montserrat Medium" panose="00000600000000000000" pitchFamily="2" charset="-52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67"/>
            <p14:sldId id="299"/>
            <p14:sldId id="296"/>
            <p14:sldId id="298"/>
            <p14:sldId id="297"/>
            <p14:sldId id="290"/>
            <p14:sldId id="291"/>
            <p14:sldId id="289"/>
            <p14:sldId id="292"/>
            <p14:sldId id="293"/>
            <p14:sldId id="288"/>
            <p14:sldId id="294"/>
            <p14:sldId id="295"/>
            <p14:sldId id="30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4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72" y="264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Лист1!$A$2:$A$52</c:f>
              <c:strCache>
                <c:ptCount val="51"/>
                <c:pt idx="0">
                  <c:v>catch</c:v>
                </c:pt>
                <c:pt idx="1">
                  <c:v>hit</c:v>
                </c:pt>
                <c:pt idx="2">
                  <c:v>kick</c:v>
                </c:pt>
                <c:pt idx="3">
                  <c:v>flic_flac</c:v>
                </c:pt>
                <c:pt idx="4">
                  <c:v>kick_ball</c:v>
                </c:pt>
                <c:pt idx="5">
                  <c:v>smile</c:v>
                </c:pt>
                <c:pt idx="6">
                  <c:v>cartwheel</c:v>
                </c:pt>
                <c:pt idx="7">
                  <c:v>draw_sword</c:v>
                </c:pt>
                <c:pt idx="8">
                  <c:v>fall_floor</c:v>
                </c:pt>
                <c:pt idx="9">
                  <c:v>fencing</c:v>
                </c:pt>
                <c:pt idx="10">
                  <c:v>jump</c:v>
                </c:pt>
                <c:pt idx="11">
                  <c:v>climb_stairs</c:v>
                </c:pt>
                <c:pt idx="12">
                  <c:v>dive</c:v>
                </c:pt>
                <c:pt idx="13">
                  <c:v>golf</c:v>
                </c:pt>
                <c:pt idx="14">
                  <c:v>hug</c:v>
                </c:pt>
                <c:pt idx="15">
                  <c:v>pullup</c:v>
                </c:pt>
                <c:pt idx="16">
                  <c:v>punch</c:v>
                </c:pt>
                <c:pt idx="17">
                  <c:v>pushup</c:v>
                </c:pt>
                <c:pt idx="18">
                  <c:v>wave</c:v>
                </c:pt>
                <c:pt idx="19">
                  <c:v>clap</c:v>
                </c:pt>
                <c:pt idx="20">
                  <c:v>eat</c:v>
                </c:pt>
                <c:pt idx="21">
                  <c:v>handstand</c:v>
                </c:pt>
                <c:pt idx="22">
                  <c:v>pick</c:v>
                </c:pt>
                <c:pt idx="23">
                  <c:v>ride_bike</c:v>
                </c:pt>
                <c:pt idx="24">
                  <c:v>situp</c:v>
                </c:pt>
                <c:pt idx="25">
                  <c:v>sword</c:v>
                </c:pt>
                <c:pt idx="26">
                  <c:v>push</c:v>
                </c:pt>
                <c:pt idx="27">
                  <c:v>shoot_gun</c:v>
                </c:pt>
                <c:pt idx="28">
                  <c:v>somersault</c:v>
                </c:pt>
                <c:pt idx="29">
                  <c:v>chew</c:v>
                </c:pt>
                <c:pt idx="30">
                  <c:v>stand</c:v>
                </c:pt>
                <c:pt idx="31">
                  <c:v>throw</c:v>
                </c:pt>
                <c:pt idx="32">
                  <c:v>shoot_ball</c:v>
                </c:pt>
                <c:pt idx="33">
                  <c:v>sit</c:v>
                </c:pt>
                <c:pt idx="34">
                  <c:v>shake_hands</c:v>
                </c:pt>
                <c:pt idx="35">
                  <c:v>dribble</c:v>
                </c:pt>
                <c:pt idx="36">
                  <c:v>sword_exercise</c:v>
                </c:pt>
                <c:pt idx="37">
                  <c:v>drink</c:v>
                </c:pt>
                <c:pt idx="38">
                  <c:v>run</c:v>
                </c:pt>
                <c:pt idx="39">
                  <c:v>swing_baseball</c:v>
                </c:pt>
                <c:pt idx="40">
                  <c:v>turn</c:v>
                </c:pt>
                <c:pt idx="41">
                  <c:v>smoke</c:v>
                </c:pt>
                <c:pt idx="42">
                  <c:v>talk</c:v>
                </c:pt>
                <c:pt idx="43">
                  <c:v>climb</c:v>
                </c:pt>
                <c:pt idx="44">
                  <c:v>kiss</c:v>
                </c:pt>
                <c:pt idx="45">
                  <c:v>ride_horse</c:v>
                </c:pt>
                <c:pt idx="46">
                  <c:v>pour</c:v>
                </c:pt>
                <c:pt idx="47">
                  <c:v>shoot_bow</c:v>
                </c:pt>
                <c:pt idx="48">
                  <c:v>laugh</c:v>
                </c:pt>
                <c:pt idx="49">
                  <c:v>brush_hair</c:v>
                </c:pt>
                <c:pt idx="50">
                  <c:v>walk</c:v>
                </c:pt>
              </c:strCache>
            </c:strRef>
          </c:cat>
          <c:val>
            <c:numRef>
              <c:f>Лист1!$B$2:$B$52</c:f>
              <c:numCache>
                <c:formatCode>General</c:formatCode>
                <c:ptCount val="51"/>
                <c:pt idx="0">
                  <c:v>6.0000000000000001E-3</c:v>
                </c:pt>
                <c:pt idx="1">
                  <c:v>7.0000000000000001E-3</c:v>
                </c:pt>
                <c:pt idx="2">
                  <c:v>8.0000000000000002E-3</c:v>
                </c:pt>
                <c:pt idx="3">
                  <c:v>0.01</c:v>
                </c:pt>
                <c:pt idx="4">
                  <c:v>0.01</c:v>
                </c:pt>
                <c:pt idx="5">
                  <c:v>1.0999999999999999E-2</c:v>
                </c:pt>
                <c:pt idx="6">
                  <c:v>1.2E-2</c:v>
                </c:pt>
                <c:pt idx="7">
                  <c:v>1.2E-2</c:v>
                </c:pt>
                <c:pt idx="8">
                  <c:v>1.2E-2</c:v>
                </c:pt>
                <c:pt idx="9">
                  <c:v>1.2E-2</c:v>
                </c:pt>
                <c:pt idx="10">
                  <c:v>1.2E-2</c:v>
                </c:pt>
                <c:pt idx="11">
                  <c:v>1.2999999999999999E-2</c:v>
                </c:pt>
                <c:pt idx="12">
                  <c:v>1.2999999999999999E-2</c:v>
                </c:pt>
                <c:pt idx="13">
                  <c:v>1.2999999999999999E-2</c:v>
                </c:pt>
                <c:pt idx="14">
                  <c:v>1.2999999999999999E-2</c:v>
                </c:pt>
                <c:pt idx="15">
                  <c:v>1.2999999999999999E-2</c:v>
                </c:pt>
                <c:pt idx="16">
                  <c:v>1.2999999999999999E-2</c:v>
                </c:pt>
                <c:pt idx="17">
                  <c:v>1.4E-2</c:v>
                </c:pt>
                <c:pt idx="18">
                  <c:v>1.4E-2</c:v>
                </c:pt>
                <c:pt idx="19">
                  <c:v>1.4999999999999999E-2</c:v>
                </c:pt>
                <c:pt idx="20">
                  <c:v>1.4999999999999999E-2</c:v>
                </c:pt>
                <c:pt idx="21">
                  <c:v>1.4999999999999999E-2</c:v>
                </c:pt>
                <c:pt idx="22">
                  <c:v>1.4999999999999999E-2</c:v>
                </c:pt>
                <c:pt idx="23">
                  <c:v>1.4999999999999999E-2</c:v>
                </c:pt>
                <c:pt idx="24">
                  <c:v>1.4999999999999999E-2</c:v>
                </c:pt>
                <c:pt idx="25">
                  <c:v>1.4999999999999999E-2</c:v>
                </c:pt>
                <c:pt idx="26">
                  <c:v>1.6E-2</c:v>
                </c:pt>
                <c:pt idx="27">
                  <c:v>1.6E-2</c:v>
                </c:pt>
                <c:pt idx="28">
                  <c:v>1.6E-2</c:v>
                </c:pt>
                <c:pt idx="29">
                  <c:v>1.7000000000000001E-2</c:v>
                </c:pt>
                <c:pt idx="30">
                  <c:v>1.7000000000000001E-2</c:v>
                </c:pt>
                <c:pt idx="31">
                  <c:v>1.7000000000000001E-2</c:v>
                </c:pt>
                <c:pt idx="32">
                  <c:v>1.7999999999999999E-2</c:v>
                </c:pt>
                <c:pt idx="33">
                  <c:v>1.7999999999999999E-2</c:v>
                </c:pt>
                <c:pt idx="34">
                  <c:v>1.9E-2</c:v>
                </c:pt>
                <c:pt idx="35">
                  <c:v>2.1000000000000001E-2</c:v>
                </c:pt>
                <c:pt idx="36">
                  <c:v>2.1000000000000001E-2</c:v>
                </c:pt>
                <c:pt idx="37">
                  <c:v>2.1999999999999999E-2</c:v>
                </c:pt>
                <c:pt idx="38">
                  <c:v>2.5000000000000001E-2</c:v>
                </c:pt>
                <c:pt idx="39">
                  <c:v>2.5000000000000001E-2</c:v>
                </c:pt>
                <c:pt idx="40">
                  <c:v>2.5000000000000001E-2</c:v>
                </c:pt>
                <c:pt idx="41">
                  <c:v>2.7E-2</c:v>
                </c:pt>
                <c:pt idx="42">
                  <c:v>2.9000000000000001E-2</c:v>
                </c:pt>
                <c:pt idx="43">
                  <c:v>0.03</c:v>
                </c:pt>
                <c:pt idx="44">
                  <c:v>0.03</c:v>
                </c:pt>
                <c:pt idx="45">
                  <c:v>0.03</c:v>
                </c:pt>
                <c:pt idx="46">
                  <c:v>3.1E-2</c:v>
                </c:pt>
                <c:pt idx="47">
                  <c:v>3.1E-2</c:v>
                </c:pt>
                <c:pt idx="48">
                  <c:v>0.04</c:v>
                </c:pt>
                <c:pt idx="49">
                  <c:v>0.05</c:v>
                </c:pt>
                <c:pt idx="50">
                  <c:v>8.2000000000000003E-2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D6-44FF-9B29-5E47A6EA6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4455440"/>
        <c:axId val="484457360"/>
      </c:barChart>
      <c:catAx>
        <c:axId val="48445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7360"/>
        <c:crosses val="autoZero"/>
        <c:auto val="1"/>
        <c:lblAlgn val="ctr"/>
        <c:lblOffset val="100"/>
        <c:tickLblSkip val="1"/>
        <c:noMultiLvlLbl val="0"/>
      </c:catAx>
      <c:valAx>
        <c:axId val="484457360"/>
        <c:scaling>
          <c:orientation val="minMax"/>
          <c:max val="8.3000000000000018E-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loss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0.339901823796942</c:v>
                </c:pt>
                <c:pt idx="1">
                  <c:v>0.25970688812075099</c:v>
                </c:pt>
                <c:pt idx="2">
                  <c:v>0.223758590930487</c:v>
                </c:pt>
                <c:pt idx="3">
                  <c:v>0.19204941741752299</c:v>
                </c:pt>
                <c:pt idx="4">
                  <c:v>0.18340817405215301</c:v>
                </c:pt>
                <c:pt idx="5">
                  <c:v>0.166101443545811</c:v>
                </c:pt>
                <c:pt idx="6">
                  <c:v>0.15453686883077999</c:v>
                </c:pt>
                <c:pt idx="7">
                  <c:v>0.14935374084831901</c:v>
                </c:pt>
                <c:pt idx="8">
                  <c:v>0.138272495032462</c:v>
                </c:pt>
                <c:pt idx="9">
                  <c:v>0.123222252929926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B9-4B89-9DF8-BAED20F158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val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Лист1!$C$2:$C$11</c:f>
              <c:numCache>
                <c:formatCode>General</c:formatCode>
                <c:ptCount val="10"/>
                <c:pt idx="0">
                  <c:v>1.36084822292869</c:v>
                </c:pt>
                <c:pt idx="1">
                  <c:v>1.4336698617864101</c:v>
                </c:pt>
                <c:pt idx="2">
                  <c:v>1.2073020092953599</c:v>
                </c:pt>
                <c:pt idx="3">
                  <c:v>1.38671808072684</c:v>
                </c:pt>
                <c:pt idx="4">
                  <c:v>1.5924775560342901</c:v>
                </c:pt>
                <c:pt idx="5">
                  <c:v>1.4975100397846799</c:v>
                </c:pt>
                <c:pt idx="6">
                  <c:v>1.56329959801573</c:v>
                </c:pt>
                <c:pt idx="7">
                  <c:v>1.3471957823212899</c:v>
                </c:pt>
                <c:pt idx="8">
                  <c:v>1.3272839377021499</c:v>
                </c:pt>
                <c:pt idx="9">
                  <c:v>1.5061741678134599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B9-4B89-9DF8-BAED20F15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040352"/>
        <c:axId val="499040832"/>
      </c:lineChart>
      <c:catAx>
        <c:axId val="49904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epochs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832"/>
        <c:crosses val="autoZero"/>
        <c:auto val="1"/>
        <c:lblAlgn val="ctr"/>
        <c:lblOffset val="100"/>
        <c:noMultiLvlLbl val="0"/>
      </c:catAx>
      <c:valAx>
        <c:axId val="499040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accuracy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0.90021674560487996</c:v>
                </c:pt>
                <c:pt idx="1">
                  <c:v>0.92169061571806998</c:v>
                </c:pt>
                <c:pt idx="2">
                  <c:v>0.93300955286184395</c:v>
                </c:pt>
                <c:pt idx="3">
                  <c:v>0.94228144818174497</c:v>
                </c:pt>
                <c:pt idx="4">
                  <c:v>0.94677691257927199</c:v>
                </c:pt>
                <c:pt idx="5">
                  <c:v>0.95251665730111501</c:v>
                </c:pt>
                <c:pt idx="6">
                  <c:v>0.954322870675122</c:v>
                </c:pt>
                <c:pt idx="7">
                  <c:v>0.956891707473709</c:v>
                </c:pt>
                <c:pt idx="8">
                  <c:v>0.95978164887212003</c:v>
                </c:pt>
                <c:pt idx="9">
                  <c:v>0.96407642289475703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FC-4F61-8587-F862C6C700A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val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Лист1!$C$2:$C$11</c:f>
              <c:numCache>
                <c:formatCode>General</c:formatCode>
                <c:ptCount val="10"/>
                <c:pt idx="0">
                  <c:v>0.68944528980495201</c:v>
                </c:pt>
                <c:pt idx="1">
                  <c:v>0.66758887812975498</c:v>
                </c:pt>
                <c:pt idx="2">
                  <c:v>0.714759994466731</c:v>
                </c:pt>
                <c:pt idx="3">
                  <c:v>0.69885184672845402</c:v>
                </c:pt>
                <c:pt idx="4">
                  <c:v>0.66924885876331397</c:v>
                </c:pt>
                <c:pt idx="5">
                  <c:v>0.693456909669387</c:v>
                </c:pt>
                <c:pt idx="6">
                  <c:v>0.69691520265596896</c:v>
                </c:pt>
                <c:pt idx="7">
                  <c:v>0.73191312768017702</c:v>
                </c:pt>
                <c:pt idx="8">
                  <c:v>0.70632175957947096</c:v>
                </c:pt>
                <c:pt idx="9">
                  <c:v>0.71683497025868004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FC-4F61-8587-F862C6C70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040352"/>
        <c:axId val="499040832"/>
      </c:lineChart>
      <c:catAx>
        <c:axId val="49904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epochs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832"/>
        <c:crosses val="autoZero"/>
        <c:auto val="1"/>
        <c:lblAlgn val="ctr"/>
        <c:lblOffset val="100"/>
        <c:noMultiLvlLbl val="0"/>
      </c:catAx>
      <c:valAx>
        <c:axId val="499040832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Лист1!$A$2:$A$52</c:f>
              <c:strCache>
                <c:ptCount val="51"/>
                <c:pt idx="0">
                  <c:v>run</c:v>
                </c:pt>
                <c:pt idx="1">
                  <c:v>stand</c:v>
                </c:pt>
                <c:pt idx="2">
                  <c:v>fall_floor</c:v>
                </c:pt>
                <c:pt idx="3">
                  <c:v>kick</c:v>
                </c:pt>
                <c:pt idx="4">
                  <c:v>cartwheel</c:v>
                </c:pt>
                <c:pt idx="5">
                  <c:v>turn</c:v>
                </c:pt>
                <c:pt idx="6">
                  <c:v>jump</c:v>
                </c:pt>
                <c:pt idx="7">
                  <c:v>sit</c:v>
                </c:pt>
                <c:pt idx="8">
                  <c:v>eat</c:v>
                </c:pt>
                <c:pt idx="9">
                  <c:v>hit</c:v>
                </c:pt>
                <c:pt idx="10">
                  <c:v>smile</c:v>
                </c:pt>
                <c:pt idx="11">
                  <c:v>wave</c:v>
                </c:pt>
                <c:pt idx="12">
                  <c:v>sword</c:v>
                </c:pt>
                <c:pt idx="13">
                  <c:v>drink</c:v>
                </c:pt>
                <c:pt idx="14">
                  <c:v>sword_exercise</c:v>
                </c:pt>
                <c:pt idx="15">
                  <c:v>situp</c:v>
                </c:pt>
                <c:pt idx="16">
                  <c:v>pick</c:v>
                </c:pt>
                <c:pt idx="17">
                  <c:v>draw_sword</c:v>
                </c:pt>
                <c:pt idx="18">
                  <c:v>smoke</c:v>
                </c:pt>
                <c:pt idx="19">
                  <c:v>kiss</c:v>
                </c:pt>
                <c:pt idx="20">
                  <c:v>climb_stairs</c:v>
                </c:pt>
                <c:pt idx="21">
                  <c:v>flic_flac</c:v>
                </c:pt>
                <c:pt idx="22">
                  <c:v>punch</c:v>
                </c:pt>
                <c:pt idx="23">
                  <c:v>push</c:v>
                </c:pt>
                <c:pt idx="24">
                  <c:v>pour</c:v>
                </c:pt>
                <c:pt idx="25">
                  <c:v>shake_hands</c:v>
                </c:pt>
                <c:pt idx="26">
                  <c:v>handstand</c:v>
                </c:pt>
                <c:pt idx="27">
                  <c:v>dive</c:v>
                </c:pt>
                <c:pt idx="28">
                  <c:v>fencing</c:v>
                </c:pt>
                <c:pt idx="29">
                  <c:v>throw</c:v>
                </c:pt>
                <c:pt idx="30">
                  <c:v>ride_horse</c:v>
                </c:pt>
                <c:pt idx="31">
                  <c:v>chew</c:v>
                </c:pt>
                <c:pt idx="32">
                  <c:v>swing_baseball</c:v>
                </c:pt>
                <c:pt idx="33">
                  <c:v>walk</c:v>
                </c:pt>
                <c:pt idx="34">
                  <c:v>laugh</c:v>
                </c:pt>
                <c:pt idx="35">
                  <c:v>brush_hair</c:v>
                </c:pt>
                <c:pt idx="36">
                  <c:v>catch</c:v>
                </c:pt>
                <c:pt idx="37">
                  <c:v>somersault</c:v>
                </c:pt>
                <c:pt idx="38">
                  <c:v>talk</c:v>
                </c:pt>
                <c:pt idx="39">
                  <c:v>hug</c:v>
                </c:pt>
                <c:pt idx="40">
                  <c:v>kick_ball</c:v>
                </c:pt>
                <c:pt idx="41">
                  <c:v>golf</c:v>
                </c:pt>
                <c:pt idx="42">
                  <c:v>climb</c:v>
                </c:pt>
                <c:pt idx="43">
                  <c:v>dribble</c:v>
                </c:pt>
                <c:pt idx="44">
                  <c:v>shoot_gun</c:v>
                </c:pt>
                <c:pt idx="45">
                  <c:v>clap</c:v>
                </c:pt>
                <c:pt idx="46">
                  <c:v>shoot_ball</c:v>
                </c:pt>
                <c:pt idx="47">
                  <c:v>shoot_bow</c:v>
                </c:pt>
                <c:pt idx="48">
                  <c:v>pullup</c:v>
                </c:pt>
                <c:pt idx="49">
                  <c:v>pushup</c:v>
                </c:pt>
                <c:pt idx="50">
                  <c:v>ride_bike</c:v>
                </c:pt>
              </c:strCache>
            </c:strRef>
          </c:cat>
          <c:val>
            <c:numRef>
              <c:f>Лист1!$B$2:$B$52</c:f>
              <c:numCache>
                <c:formatCode>General</c:formatCode>
                <c:ptCount val="51"/>
                <c:pt idx="0">
                  <c:v>0.141304347826086</c:v>
                </c:pt>
                <c:pt idx="1">
                  <c:v>0.20895522388059701</c:v>
                </c:pt>
                <c:pt idx="2">
                  <c:v>0.22500000000000001</c:v>
                </c:pt>
                <c:pt idx="3">
                  <c:v>0.26470588235294101</c:v>
                </c:pt>
                <c:pt idx="4">
                  <c:v>0.265306122448979</c:v>
                </c:pt>
                <c:pt idx="5">
                  <c:v>0.32051282051281998</c:v>
                </c:pt>
                <c:pt idx="6">
                  <c:v>0.39583333333333298</c:v>
                </c:pt>
                <c:pt idx="7">
                  <c:v>0.445945945945945</c:v>
                </c:pt>
                <c:pt idx="8">
                  <c:v>0.45901639344262202</c:v>
                </c:pt>
                <c:pt idx="9">
                  <c:v>0.5</c:v>
                </c:pt>
                <c:pt idx="10">
                  <c:v>0.512820512820512</c:v>
                </c:pt>
                <c:pt idx="11">
                  <c:v>0.527272727272727</c:v>
                </c:pt>
                <c:pt idx="12">
                  <c:v>0.592592592592592</c:v>
                </c:pt>
                <c:pt idx="13">
                  <c:v>0.59803921568627405</c:v>
                </c:pt>
                <c:pt idx="14">
                  <c:v>0.60317460317460303</c:v>
                </c:pt>
                <c:pt idx="15">
                  <c:v>0.62264150943396201</c:v>
                </c:pt>
                <c:pt idx="16">
                  <c:v>0.62962962962962898</c:v>
                </c:pt>
                <c:pt idx="17">
                  <c:v>0.6875</c:v>
                </c:pt>
                <c:pt idx="18">
                  <c:v>0.69072164948453596</c:v>
                </c:pt>
                <c:pt idx="19">
                  <c:v>0.69354838709677402</c:v>
                </c:pt>
                <c:pt idx="20">
                  <c:v>0.70833333333333304</c:v>
                </c:pt>
                <c:pt idx="21">
                  <c:v>0.71428571428571397</c:v>
                </c:pt>
                <c:pt idx="22">
                  <c:v>0.71428571428571397</c:v>
                </c:pt>
                <c:pt idx="23">
                  <c:v>0.75438596491228005</c:v>
                </c:pt>
                <c:pt idx="24">
                  <c:v>0.75581395348837199</c:v>
                </c:pt>
                <c:pt idx="25">
                  <c:v>0.75714285714285701</c:v>
                </c:pt>
                <c:pt idx="26">
                  <c:v>0.763636363636363</c:v>
                </c:pt>
                <c:pt idx="27">
                  <c:v>0.78</c:v>
                </c:pt>
                <c:pt idx="28">
                  <c:v>0.78</c:v>
                </c:pt>
                <c:pt idx="29">
                  <c:v>0.79245283018867896</c:v>
                </c:pt>
                <c:pt idx="30">
                  <c:v>0.79761904761904701</c:v>
                </c:pt>
                <c:pt idx="31">
                  <c:v>0.81159420289855</c:v>
                </c:pt>
                <c:pt idx="32">
                  <c:v>0.84033613445378097</c:v>
                </c:pt>
                <c:pt idx="33">
                  <c:v>0.84868421052631504</c:v>
                </c:pt>
                <c:pt idx="34">
                  <c:v>0.88095238095238004</c:v>
                </c:pt>
                <c:pt idx="35">
                  <c:v>0.88297872340425498</c:v>
                </c:pt>
                <c:pt idx="36">
                  <c:v>0.88461538461538403</c:v>
                </c:pt>
                <c:pt idx="37">
                  <c:v>0.88679245283018804</c:v>
                </c:pt>
                <c:pt idx="38">
                  <c:v>0.89361702127659504</c:v>
                </c:pt>
                <c:pt idx="39">
                  <c:v>0.91666666666666596</c:v>
                </c:pt>
                <c:pt idx="40">
                  <c:v>0.91666666666666596</c:v>
                </c:pt>
                <c:pt idx="41">
                  <c:v>0.93333333333333302</c:v>
                </c:pt>
                <c:pt idx="42">
                  <c:v>0.93814432989690699</c:v>
                </c:pt>
                <c:pt idx="43">
                  <c:v>0.94897959183673397</c:v>
                </c:pt>
                <c:pt idx="44">
                  <c:v>0.95161290322580605</c:v>
                </c:pt>
                <c:pt idx="45">
                  <c:v>0.95384615384615301</c:v>
                </c:pt>
                <c:pt idx="46">
                  <c:v>0.95652173913043403</c:v>
                </c:pt>
                <c:pt idx="47">
                  <c:v>0.96951219512195097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A6-436F-B2A0-CAD351DBC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4455440"/>
        <c:axId val="484457360"/>
      </c:barChart>
      <c:catAx>
        <c:axId val="48445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7360"/>
        <c:crosses val="autoZero"/>
        <c:auto val="1"/>
        <c:lblAlgn val="ctr"/>
        <c:lblOffset val="100"/>
        <c:tickLblSkip val="1"/>
        <c:noMultiLvlLbl val="0"/>
      </c:catAx>
      <c:valAx>
        <c:axId val="4844573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02.07.2025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02.07.2025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-a-elkin/MLInnopolis/tree/main/FinalAssessment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lbumentations.ai/" TargetMode="External"/><Relationship Id="rId3" Type="http://schemas.openxmlformats.org/officeDocument/2006/relationships/hyperlink" Target="https://docs.pytorch.org/vision/stable/index.html" TargetMode="External"/><Relationship Id="rId7" Type="http://schemas.openxmlformats.org/officeDocument/2006/relationships/hyperlink" Target="https://www.gradio.app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onnxruntime.ai/" TargetMode="External"/><Relationship Id="rId5" Type="http://schemas.openxmlformats.org/officeDocument/2006/relationships/hyperlink" Target="https://onnx.ai/" TargetMode="External"/><Relationship Id="rId4" Type="http://schemas.openxmlformats.org/officeDocument/2006/relationships/hyperlink" Target="https://opencv.org/" TargetMode="External"/><Relationship Id="rId9" Type="http://schemas.openxmlformats.org/officeDocument/2006/relationships/hyperlink" Target="https://numpy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Распознавание действий на видео с использованием</a:t>
            </a:r>
            <a:r>
              <a:rPr lang="en-US" sz="1800" dirty="0"/>
              <a:t> VideoSwin Transformer</a:t>
            </a:r>
            <a:endParaRPr lang="ru-RU" sz="1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200" dirty="0"/>
              <a:t>Итоговое задание для курса “Профессия ML-инженер”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200" dirty="0"/>
              <a:t>Иван Елькин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200" dirty="0"/>
              <a:t>2025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7A61-9C16-C1AF-06BB-D24BC110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57048-4389-D57A-C158-F1E5391D3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История обучения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9779745-5FF9-AA94-E0B6-45FF753A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69614F-ED91-9698-D3D1-F3990B8F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58A771-5FFF-FA37-C770-615200E1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id="{D7D0DD7C-D9AA-C780-2756-F648304E5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109145"/>
              </p:ext>
            </p:extLst>
          </p:nvPr>
        </p:nvGraphicFramePr>
        <p:xfrm>
          <a:off x="531848" y="1940973"/>
          <a:ext cx="5394036" cy="3210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Диаграмма 22">
            <a:extLst>
              <a:ext uri="{FF2B5EF4-FFF2-40B4-BE49-F238E27FC236}">
                <a16:creationId xmlns:a16="http://schemas.microsoft.com/office/drawing/2014/main" id="{CEE13FAD-DE92-58E8-02BE-B1BA6B8300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211656"/>
              </p:ext>
            </p:extLst>
          </p:nvPr>
        </p:nvGraphicFramePr>
        <p:xfrm>
          <a:off x="6178674" y="1940972"/>
          <a:ext cx="5394036" cy="3210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B5767B-4641-21E0-4325-1933D0029703}"/>
              </a:ext>
            </a:extLst>
          </p:cNvPr>
          <p:cNvSpPr txBox="1"/>
          <p:nvPr/>
        </p:nvSpPr>
        <p:spPr>
          <a:xfrm>
            <a:off x="750035" y="5459837"/>
            <a:ext cx="10351697" cy="27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ru-RU" sz="1600" b="0" dirty="0">
                <a:solidFill>
                  <a:srgbClr val="002060"/>
                </a:solidFill>
                <a:effectLst/>
              </a:rPr>
              <a:t>Обучение модели занимало 5 дней с использованием видеокарты NVIDIA RTX 4060Ti (16 G</a:t>
            </a:r>
            <a:r>
              <a:rPr lang="en-US" sz="1600" b="0" dirty="0">
                <a:solidFill>
                  <a:srgbClr val="002060"/>
                </a:solidFill>
                <a:effectLst/>
              </a:rPr>
              <a:t>B</a:t>
            </a:r>
            <a:r>
              <a:rPr lang="ru-RU" sz="1600" b="0" dirty="0">
                <a:solidFill>
                  <a:srgbClr val="002060"/>
                </a:solidFill>
                <a:effectLst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0929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7047D-53FF-C5A7-0785-AA189ECC8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B7651-A1E0-338D-888F-4C2A6EF04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Метрика на тестовой выборке (</a:t>
            </a:r>
            <a:r>
              <a:rPr lang="en-US" sz="1800" dirty="0"/>
              <a:t>accuracy</a:t>
            </a:r>
            <a:r>
              <a:rPr lang="ru-RU" sz="1800" dirty="0"/>
              <a:t>)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49B08F-E9CA-A3BE-B5DB-36F35ECD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A59865-A3AB-A0FE-1244-89FA48E6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8F9175-B7DD-AF5B-4796-1B9A2D64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09E7DAE-7575-C507-427D-0F654B58F06F}"/>
              </a:ext>
            </a:extLst>
          </p:cNvPr>
          <p:cNvGrpSpPr/>
          <p:nvPr/>
        </p:nvGrpSpPr>
        <p:grpSpPr>
          <a:xfrm>
            <a:off x="2228011" y="1119107"/>
            <a:ext cx="7735977" cy="5133855"/>
            <a:chOff x="2228011" y="1119107"/>
            <a:chExt cx="7735977" cy="5133855"/>
          </a:xfrm>
        </p:grpSpPr>
        <p:graphicFrame>
          <p:nvGraphicFramePr>
            <p:cNvPr id="6" name="Диаграмма 5">
              <a:extLst>
                <a:ext uri="{FF2B5EF4-FFF2-40B4-BE49-F238E27FC236}">
                  <a16:creationId xmlns:a16="http://schemas.microsoft.com/office/drawing/2014/main" id="{09AE1984-E8FF-B5F6-CCE2-AAC5B62147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20564219"/>
                </p:ext>
              </p:extLst>
            </p:nvPr>
          </p:nvGraphicFramePr>
          <p:xfrm>
            <a:off x="2228011" y="1119107"/>
            <a:ext cx="7735977" cy="5133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8E4957-CE68-9EC5-0167-604983168F39}"/>
                </a:ext>
              </a:extLst>
            </p:cNvPr>
            <p:cNvSpPr txBox="1"/>
            <p:nvPr/>
          </p:nvSpPr>
          <p:spPr>
            <a:xfrm>
              <a:off x="7494496" y="5246253"/>
              <a:ext cx="2286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Average accuracy: 0.74</a:t>
              </a:r>
              <a:endParaRPr lang="ru-RU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26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C3A0-7777-62DC-09E2-5C6899EB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EF76F-4C61-C6C7-9CBE-B02DECCCA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Пайплайн инференса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631BC8-0151-EE2E-4E6C-19DFD3B3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192A19-2782-74E4-BDC4-992597951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E90A3A-1960-830E-E77C-8F5860DC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4B247F69-A6AE-751C-0D24-B2626614CDE7}"/>
              </a:ext>
            </a:extLst>
          </p:cNvPr>
          <p:cNvGrpSpPr/>
          <p:nvPr/>
        </p:nvGrpSpPr>
        <p:grpSpPr>
          <a:xfrm>
            <a:off x="1306093" y="1621621"/>
            <a:ext cx="9814503" cy="3569715"/>
            <a:chOff x="1306093" y="1621621"/>
            <a:chExt cx="9814503" cy="35697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A82691-94F7-9A5E-09D9-CC321A9319BF}"/>
                </a:ext>
              </a:extLst>
            </p:cNvPr>
            <p:cNvSpPr txBox="1"/>
            <p:nvPr/>
          </p:nvSpPr>
          <p:spPr>
            <a:xfrm>
              <a:off x="1307595" y="1621621"/>
              <a:ext cx="2444900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Видеофайл </a:t>
              </a:r>
              <a:r>
                <a:rPr lang="ru-RU" sz="1400" dirty="0"/>
                <a:t>(.</a:t>
              </a:r>
              <a:r>
                <a:rPr lang="en-US" sz="1400" dirty="0"/>
                <a:t>mp4/.avi)</a:t>
              </a:r>
              <a:endParaRPr lang="ru-RU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988840-8373-7605-864B-CB2A95FED5EC}"/>
                </a:ext>
              </a:extLst>
            </p:cNvPr>
            <p:cNvSpPr txBox="1"/>
            <p:nvPr/>
          </p:nvSpPr>
          <p:spPr>
            <a:xfrm>
              <a:off x="1306094" y="2160769"/>
              <a:ext cx="359425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Чтение кадров </a:t>
              </a:r>
              <a:r>
                <a:rPr lang="ru-RU" sz="1400" dirty="0"/>
                <a:t>(cv2.VideoCapture)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7CD853-4FDF-6167-6957-BBD0D4192095}"/>
                </a:ext>
              </a:extLst>
            </p:cNvPr>
            <p:cNvSpPr txBox="1"/>
            <p:nvPr/>
          </p:nvSpPr>
          <p:spPr>
            <a:xfrm>
              <a:off x="1312447" y="2699917"/>
              <a:ext cx="4938406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Буферизация: 32 кадра </a:t>
              </a:r>
              <a:r>
                <a:rPr lang="ru-RU" sz="1400" dirty="0"/>
                <a:t>(RGB, resize до 224×224)</a:t>
              </a:r>
              <a:endParaRPr lang="ru-RU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1009F0-6C7D-0D97-00D4-67B2DFD992A1}"/>
                </a:ext>
              </a:extLst>
            </p:cNvPr>
            <p:cNvSpPr txBox="1"/>
            <p:nvPr/>
          </p:nvSpPr>
          <p:spPr>
            <a:xfrm>
              <a:off x="1312447" y="3239065"/>
              <a:ext cx="3405942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Препроцессинг</a:t>
              </a:r>
              <a:r>
                <a:rPr lang="pt-BR" sz="1600" dirty="0"/>
                <a:t> → (1, C, T, H, W)</a:t>
              </a:r>
              <a:endParaRPr lang="ru-RU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0ABEC4-517B-902F-1ECF-D322CF120AC2}"/>
                </a:ext>
              </a:extLst>
            </p:cNvPr>
            <p:cNvSpPr txBox="1"/>
            <p:nvPr/>
          </p:nvSpPr>
          <p:spPr>
            <a:xfrm>
              <a:off x="1306094" y="3775150"/>
              <a:ext cx="3997352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1600" dirty="0"/>
                <a:t>ONNX Runtime Inference </a:t>
              </a:r>
              <a:r>
                <a:rPr lang="pt-BR" sz="1400" dirty="0"/>
                <a:t>(CUDA/CPU)</a:t>
              </a:r>
              <a:endParaRPr lang="ru-RU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22C343-32E7-7635-A484-B08C1CDB9267}"/>
                </a:ext>
              </a:extLst>
            </p:cNvPr>
            <p:cNvSpPr txBox="1"/>
            <p:nvPr/>
          </p:nvSpPr>
          <p:spPr>
            <a:xfrm>
              <a:off x="1306094" y="4311235"/>
              <a:ext cx="4178805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argmax по логитам → метка действия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12FF84-41E7-DD93-C4F9-DC8D963EC2D0}"/>
                </a:ext>
              </a:extLst>
            </p:cNvPr>
            <p:cNvSpPr txBox="1"/>
            <p:nvPr/>
          </p:nvSpPr>
          <p:spPr>
            <a:xfrm>
              <a:off x="6312903" y="4311235"/>
              <a:ext cx="330607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/>
                <a:t>Gradio: </a:t>
              </a:r>
              <a:r>
                <a:rPr lang="ru-RU" sz="1600" dirty="0"/>
                <a:t>отображение кадра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153B17-ACA7-EB28-3994-CD1A5A02C72B}"/>
                </a:ext>
              </a:extLst>
            </p:cNvPr>
            <p:cNvSpPr txBox="1"/>
            <p:nvPr/>
          </p:nvSpPr>
          <p:spPr>
            <a:xfrm>
              <a:off x="6312903" y="4852782"/>
              <a:ext cx="480769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/>
                <a:t>Gradio: </a:t>
              </a:r>
              <a:r>
                <a:rPr lang="ru-RU" sz="1600" dirty="0"/>
                <a:t>отображение распознанной метки</a:t>
              </a:r>
            </a:p>
          </p:txBody>
        </p:sp>
        <p:cxnSp>
          <p:nvCxnSpPr>
            <p:cNvPr id="56" name="Соединитель: уступ 55">
              <a:extLst>
                <a:ext uri="{FF2B5EF4-FFF2-40B4-BE49-F238E27FC236}">
                  <a16:creationId xmlns:a16="http://schemas.microsoft.com/office/drawing/2014/main" id="{DC7A721C-B968-6C7D-C09D-8FF98ECF65D5}"/>
                </a:ext>
              </a:extLst>
            </p:cNvPr>
            <p:cNvCxnSpPr>
              <a:cxnSpLocks/>
              <a:stCxn id="7" idx="1"/>
              <a:endCxn id="9" idx="1"/>
            </p:cNvCxnSpPr>
            <p:nvPr/>
          </p:nvCxnSpPr>
          <p:spPr>
            <a:xfrm rot="10800000" flipV="1">
              <a:off x="1306095" y="1790898"/>
              <a:ext cx="1501" cy="539148"/>
            </a:xfrm>
            <a:prstGeom prst="bentConnector3">
              <a:avLst>
                <a:gd name="adj1" fmla="val 1532984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Соединитель: уступ 58">
              <a:extLst>
                <a:ext uri="{FF2B5EF4-FFF2-40B4-BE49-F238E27FC236}">
                  <a16:creationId xmlns:a16="http://schemas.microsoft.com/office/drawing/2014/main" id="{EF002487-2A9F-0974-B61B-E4F35C9E7950}"/>
                </a:ext>
              </a:extLst>
            </p:cNvPr>
            <p:cNvCxnSpPr>
              <a:cxnSpLocks/>
              <a:stCxn id="9" idx="1"/>
              <a:endCxn id="11" idx="1"/>
            </p:cNvCxnSpPr>
            <p:nvPr/>
          </p:nvCxnSpPr>
          <p:spPr>
            <a:xfrm rot="10800000" flipH="1" flipV="1">
              <a:off x="1306093" y="2330046"/>
              <a:ext cx="6353" cy="539148"/>
            </a:xfrm>
            <a:prstGeom prst="bentConnector3">
              <a:avLst>
                <a:gd name="adj1" fmla="val -35983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Соединитель: уступ 61">
              <a:extLst>
                <a:ext uri="{FF2B5EF4-FFF2-40B4-BE49-F238E27FC236}">
                  <a16:creationId xmlns:a16="http://schemas.microsoft.com/office/drawing/2014/main" id="{3B9DC4C5-5727-E3E5-4651-3FBC4A901845}"/>
                </a:ext>
              </a:extLst>
            </p:cNvPr>
            <p:cNvCxnSpPr>
              <a:cxnSpLocks/>
              <a:stCxn id="11" idx="1"/>
              <a:endCxn id="13" idx="1"/>
            </p:cNvCxnSpPr>
            <p:nvPr/>
          </p:nvCxnSpPr>
          <p:spPr>
            <a:xfrm rot="10800000" flipV="1">
              <a:off x="1312447" y="2869194"/>
              <a:ext cx="12700" cy="539148"/>
            </a:xfrm>
            <a:prstGeom prst="bentConnector3">
              <a:avLst>
                <a:gd name="adj1" fmla="val 193585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Соединитель: уступ 65">
              <a:extLst>
                <a:ext uri="{FF2B5EF4-FFF2-40B4-BE49-F238E27FC236}">
                  <a16:creationId xmlns:a16="http://schemas.microsoft.com/office/drawing/2014/main" id="{6D226989-51E4-BCBA-3580-E1B44BB45DB3}"/>
                </a:ext>
              </a:extLst>
            </p:cNvPr>
            <p:cNvCxnSpPr>
              <a:cxnSpLocks/>
              <a:stCxn id="13" idx="1"/>
              <a:endCxn id="15" idx="1"/>
            </p:cNvCxnSpPr>
            <p:nvPr/>
          </p:nvCxnSpPr>
          <p:spPr>
            <a:xfrm rot="10800000" flipV="1">
              <a:off x="1306095" y="3408341"/>
              <a:ext cx="6353" cy="536085"/>
            </a:xfrm>
            <a:prstGeom prst="bentConnector3">
              <a:avLst>
                <a:gd name="adj1" fmla="val 36983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Соединитель: уступ 69">
              <a:extLst>
                <a:ext uri="{FF2B5EF4-FFF2-40B4-BE49-F238E27FC236}">
                  <a16:creationId xmlns:a16="http://schemas.microsoft.com/office/drawing/2014/main" id="{8349AB7E-5974-C0CC-A305-78D3926D5750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1306094" y="3944426"/>
              <a:ext cx="12700" cy="536085"/>
            </a:xfrm>
            <a:prstGeom prst="bentConnector3">
              <a:avLst>
                <a:gd name="adj1" fmla="val 1875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>
              <a:extLst>
                <a:ext uri="{FF2B5EF4-FFF2-40B4-BE49-F238E27FC236}">
                  <a16:creationId xmlns:a16="http://schemas.microsoft.com/office/drawing/2014/main" id="{FFB8C545-3651-FF3C-F9DF-11F72999526B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5484899" y="4480512"/>
              <a:ext cx="82800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Соединитель: уступ 76">
              <a:extLst>
                <a:ext uri="{FF2B5EF4-FFF2-40B4-BE49-F238E27FC236}">
                  <a16:creationId xmlns:a16="http://schemas.microsoft.com/office/drawing/2014/main" id="{A761BE68-C00F-A1C4-92CF-B13BEAE856B9}"/>
                </a:ext>
              </a:extLst>
            </p:cNvPr>
            <p:cNvCxnSpPr>
              <a:cxnSpLocks/>
              <a:stCxn id="17" idx="3"/>
              <a:endCxn id="21" idx="1"/>
            </p:cNvCxnSpPr>
            <p:nvPr/>
          </p:nvCxnSpPr>
          <p:spPr>
            <a:xfrm>
              <a:off x="5484899" y="4480512"/>
              <a:ext cx="828004" cy="541547"/>
            </a:xfrm>
            <a:prstGeom prst="bentConnector3">
              <a:avLst>
                <a:gd name="adj1" fmla="val 4263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92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98CC-7D87-A99A-8FF8-E00CAA37F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9EE83-4FE3-ADA7-2BA6-88F939336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Интерфейс инференса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FF21BC-02A2-A745-865D-BCDC21570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8A1F42-7EAD-60CE-AC48-5D99C88C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9A44EB-645B-5922-3FCC-F4A5396F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7C89E4-3525-8949-E71C-32037B14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4" y="1266884"/>
            <a:ext cx="9182752" cy="49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3BAF-1377-DB43-16EA-3187A2F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9C728-871C-D0C6-A40A-CAC110C84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Пример инференса модели </a:t>
            </a:r>
            <a:r>
              <a:rPr lang="en-US" sz="1800" dirty="0"/>
              <a:t>(</a:t>
            </a:r>
            <a:r>
              <a:rPr lang="ru-RU" sz="1800" dirty="0"/>
              <a:t>видео</a:t>
            </a:r>
            <a:r>
              <a:rPr lang="en-US" sz="1800" dirty="0"/>
              <a:t>)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7B092-586C-D49A-E057-8EF7184C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8FB271-1961-A7D4-59EA-F28242B6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8089B8-5A68-0F26-B73A-B89F2103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pic>
        <p:nvPicPr>
          <p:cNvPr id="6" name="actions_demo_record">
            <a:hlinkClick r:id="" action="ppaction://media"/>
            <a:extLst>
              <a:ext uri="{FF2B5EF4-FFF2-40B4-BE49-F238E27FC236}">
                <a16:creationId xmlns:a16="http://schemas.microsoft.com/office/drawing/2014/main" id="{5EE58816-146A-84AE-8551-BA0BE79B3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3548" y="1218557"/>
            <a:ext cx="8370416" cy="44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645A6-2826-62DF-1B52-CA945389F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81C9E-BC70-8AFA-BD22-8B4C7DFDA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Выводы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FEA31C-A13D-0D2E-E8FA-5E9A392A3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2625D7-75F5-F19C-BA9D-C7B23D46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48DD2B-317C-E75A-5D31-1DCE88B3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2E2DC3-A133-6E4A-584B-287E0D2D52A7}"/>
              </a:ext>
            </a:extLst>
          </p:cNvPr>
          <p:cNvSpPr txBox="1"/>
          <p:nvPr/>
        </p:nvSpPr>
        <p:spPr>
          <a:xfrm>
            <a:off x="730249" y="2029634"/>
            <a:ext cx="104101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Достигнута средняя </a:t>
            </a:r>
            <a:r>
              <a:rPr lang="en-US" sz="1600" dirty="0"/>
              <a:t>accuracy </a:t>
            </a:r>
            <a:r>
              <a:rPr lang="ru-RU" sz="1600" dirty="0"/>
              <a:t>~74% на тестовой выборке датасета </a:t>
            </a:r>
            <a:r>
              <a:rPr lang="en-US" sz="1600" dirty="0"/>
              <a:t>HMDB51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Предобучение на видеодатасете </a:t>
            </a:r>
            <a:r>
              <a:rPr lang="en-US" sz="1600" dirty="0"/>
              <a:t>Kinetic</a:t>
            </a:r>
            <a:r>
              <a:rPr lang="ru-RU" sz="1600" dirty="0"/>
              <a:t>-400 обеспечило быструю сходимость и устойчивость к шуму и вариативности кадров</a:t>
            </a:r>
          </a:p>
          <a:p>
            <a:pPr lvl="0"/>
            <a:endParaRPr lang="en-US" sz="16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>
                <a:ea typeface="Calibri" panose="020F0502020204030204" pitchFamily="34" charset="0"/>
                <a:cs typeface="Calibri" panose="020F0502020204030204" pitchFamily="34" charset="0"/>
              </a:rPr>
              <a:t>Показано, что </a:t>
            </a:r>
            <a:r>
              <a:rPr lang="ru-RU" sz="1600" dirty="0"/>
              <a:t>VideoSwin </a:t>
            </a:r>
            <a:r>
              <a:rPr lang="en-US" sz="1600" dirty="0"/>
              <a:t>Transformer</a:t>
            </a:r>
            <a:r>
              <a:rPr lang="ru-RU" sz="1600" dirty="0"/>
              <a:t> требует значительное количество ресурсов для обучения и инференса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Подготовлен репозиторий проекта</a:t>
            </a:r>
          </a:p>
          <a:p>
            <a:pPr lvl="0"/>
            <a:r>
              <a:rPr lang="en-US" sz="1600" dirty="0">
                <a:hlinkClick r:id="rId2"/>
              </a:rPr>
              <a:t>https://github.com/i-a-elkin/MLInnopolis/tree/main/FinalAssessment</a:t>
            </a:r>
            <a:endParaRPr lang="en-US" sz="1600" dirty="0"/>
          </a:p>
          <a:p>
            <a:pPr lv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756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+7(909) 052 97 36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elkin@datalore.ru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1AA79-0255-415B-6A92-8F08234D5C7D}"/>
              </a:ext>
            </a:extLst>
          </p:cNvPr>
          <p:cNvSpPr txBox="1"/>
          <p:nvPr/>
        </p:nvSpPr>
        <p:spPr>
          <a:xfrm>
            <a:off x="9448076" y="4405820"/>
            <a:ext cx="2050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b="1" dirty="0">
                <a:solidFill>
                  <a:schemeClr val="bg1"/>
                </a:solidFill>
                <a:latin typeface="+mj-lt"/>
              </a:rPr>
              <a:t>https://github.com/i-a-elkin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9B390B-28BC-276C-5EF0-DC333BED7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816" y="4441114"/>
            <a:ext cx="1811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Актуальность проекта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514EB-4BF6-C2DD-A14C-3FCDB3D06449}"/>
              </a:ext>
            </a:extLst>
          </p:cNvPr>
          <p:cNvSpPr txBox="1"/>
          <p:nvPr/>
        </p:nvSpPr>
        <p:spPr>
          <a:xfrm>
            <a:off x="730248" y="1526875"/>
            <a:ext cx="88887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Актуальность систем распознавания действий на видео обусловлена растущим спросом в ключевых областях: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видеонаблюдение и безопасность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спортивная аналитика</a:t>
            </a:r>
          </a:p>
          <a:p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медиа аналитика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робототехника</a:t>
            </a:r>
          </a:p>
          <a:p>
            <a:endParaRPr lang="ru-RU" sz="1600" dirty="0"/>
          </a:p>
          <a:p>
            <a:r>
              <a:rPr lang="ru-RU" sz="1600" dirty="0"/>
              <a:t>Современные архитектуры нейронных сетей позволяют эффективно учитывать пространственно-временной контекст, обеспечивая высокую точность и устойчивость к шуму. </a:t>
            </a:r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1F205-F998-BFFD-EB94-4C791085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47DB6-83A2-DBFD-051C-36ACA3F78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Цели и задачи проекта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E3EA0F-9974-7C45-12BE-064805A9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565665-4E28-5AE7-CDDD-CDBA2359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9DCB87-7F65-9B65-6A41-0A7C170F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21A67-1E5E-D56F-ECDE-F913BCE68FAA}"/>
              </a:ext>
            </a:extLst>
          </p:cNvPr>
          <p:cNvSpPr txBox="1"/>
          <p:nvPr/>
        </p:nvSpPr>
        <p:spPr>
          <a:xfrm>
            <a:off x="730248" y="1526875"/>
            <a:ext cx="88887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Разработка модели для распознавания действий на видео, которая  обеспечивает высокую точность предсказаний.</a:t>
            </a:r>
          </a:p>
          <a:p>
            <a:endParaRPr lang="ru-RU" sz="1600" dirty="0"/>
          </a:p>
          <a:p>
            <a:r>
              <a:rPr lang="ru-RU" sz="1600" dirty="0"/>
              <a:t>Основные задачи: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выбор архитектуры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подготовка и предобработка видеоданных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обучение и оценка качества модели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реализация веб-интерфейса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1633523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3BAF-1377-DB43-16EA-3187A2F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9C728-871C-D0C6-A40A-CAC110C84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Технологии и библиотеки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7B092-586C-D49A-E057-8EF7184C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8FB271-1961-A7D4-59EA-F28242B6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8089B8-5A68-0F26-B73A-B89F2103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F70A2-D6CE-C9E8-3629-188EEC1F5403}"/>
              </a:ext>
            </a:extLst>
          </p:cNvPr>
          <p:cNvSpPr txBox="1"/>
          <p:nvPr/>
        </p:nvSpPr>
        <p:spPr>
          <a:xfrm>
            <a:off x="730249" y="1482071"/>
            <a:ext cx="75424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dirty="0"/>
              <a:t>Ядро разработки: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hlinkClick r:id="rId2"/>
              </a:rPr>
              <a:t>PyTorch</a:t>
            </a:r>
            <a:r>
              <a:rPr lang="ru-RU" sz="1600" dirty="0"/>
              <a:t> - реализация архитектур, обучение модели 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hlinkClick r:id="rId3"/>
              </a:rPr>
              <a:t>TorchVision</a:t>
            </a:r>
            <a:r>
              <a:rPr lang="ru-RU" sz="1600" dirty="0"/>
              <a:t> - предобученные модели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hlinkClick r:id="rId4"/>
              </a:rPr>
              <a:t>OpenCV</a:t>
            </a:r>
            <a:r>
              <a:rPr lang="ru-RU" sz="1600" dirty="0"/>
              <a:t> - декодирование видео, работа с кадрами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/>
              <a:t>Оптимизация: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hlinkClick r:id="rId5"/>
              </a:rPr>
              <a:t>ONNX</a:t>
            </a:r>
            <a:r>
              <a:rPr lang="ru-RU" sz="1600" dirty="0"/>
              <a:t> - экспорт моделей, унификация инференса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hlinkClick r:id="rId6"/>
              </a:rPr>
              <a:t>ONNX Runtime</a:t>
            </a:r>
            <a:r>
              <a:rPr lang="ru-RU" sz="1600" dirty="0"/>
              <a:t> - получение предсказаний модели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/>
              <a:t>Интерфейс: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hlinkClick r:id="rId7"/>
              </a:rPr>
              <a:t>Gradio</a:t>
            </a:r>
            <a:r>
              <a:rPr lang="ru-RU" sz="1600" dirty="0"/>
              <a:t> - веб-интерфейс для инференса модели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/>
              <a:t>Вспомогательные инструменты:</a:t>
            </a:r>
          </a:p>
          <a:p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en-US" sz="1600" dirty="0">
                <a:hlinkClick r:id="rId8"/>
              </a:rPr>
              <a:t>Albumentations</a:t>
            </a:r>
            <a:r>
              <a:rPr lang="en-US" sz="1600" dirty="0"/>
              <a:t> </a:t>
            </a:r>
            <a:r>
              <a:rPr lang="ru-RU" sz="1600" dirty="0"/>
              <a:t>–</a:t>
            </a:r>
            <a:r>
              <a:rPr lang="en-US" sz="1600" dirty="0"/>
              <a:t> </a:t>
            </a:r>
            <a:r>
              <a:rPr lang="ru-RU" sz="1600" dirty="0"/>
              <a:t>аугментация данных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>
                <a:hlinkClick r:id="rId9"/>
              </a:rPr>
              <a:t>NumPy</a:t>
            </a:r>
            <a:r>
              <a:rPr lang="ru-RU" sz="1600" dirty="0"/>
              <a:t> - препроцессинг данных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025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F1DAE-04F9-1764-27A0-3A038B369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F915F-3024-0270-2ED4-1673133A1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Модели для распознавания действий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9ED498-01C2-FAE7-7816-F3EEFF0C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3F5BEA-6945-4D76-1C85-B3FCBAE4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6302555-5060-7A2E-4B9F-014E556C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1C6FC6-E2A7-A0EB-6BA4-21E770603DFF}"/>
              </a:ext>
            </a:extLst>
          </p:cNvPr>
          <p:cNvSpPr txBox="1"/>
          <p:nvPr/>
        </p:nvSpPr>
        <p:spPr>
          <a:xfrm>
            <a:off x="730248" y="2674560"/>
            <a:ext cx="98821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C3D (Convolutional 3D Network)</a:t>
            </a:r>
          </a:p>
          <a:p>
            <a:r>
              <a:rPr lang="ru-RU" sz="1400" dirty="0"/>
              <a:t>Расширение 2D-свёрток до 3D, чтобы обрабатывать временные зависимости между последовательными кадрами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6F4418-64E3-E1AB-EF05-5E7BD15F35B9}"/>
              </a:ext>
            </a:extLst>
          </p:cNvPr>
          <p:cNvSpPr txBox="1"/>
          <p:nvPr/>
        </p:nvSpPr>
        <p:spPr>
          <a:xfrm>
            <a:off x="730248" y="3704834"/>
            <a:ext cx="86782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I3D (Inflated 3D ConvNet)</a:t>
            </a:r>
          </a:p>
          <a:p>
            <a:r>
              <a:rPr lang="ru-RU" sz="1400" dirty="0"/>
              <a:t>Расширение предобученных 2D-сетей (например, Inception) до 3D с сохранением весов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0FD2184-D2F5-C3D8-C228-DEA8EB5C1CB8}"/>
              </a:ext>
            </a:extLst>
          </p:cNvPr>
          <p:cNvSpPr txBox="1"/>
          <p:nvPr/>
        </p:nvSpPr>
        <p:spPr>
          <a:xfrm>
            <a:off x="730248" y="4519665"/>
            <a:ext cx="102758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R(2+1)D (Factorized Spatiotemporal Convolutional Networks)</a:t>
            </a:r>
          </a:p>
          <a:p>
            <a:r>
              <a:rPr lang="ru-RU" sz="1400" dirty="0"/>
              <a:t>Разделение 3D-свёртки на последовательность 2D (пространственной) и 1D (временной) свёрток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599CFB-00AE-9663-03F2-33DD5606AFC1}"/>
              </a:ext>
            </a:extLst>
          </p:cNvPr>
          <p:cNvSpPr txBox="1"/>
          <p:nvPr/>
        </p:nvSpPr>
        <p:spPr>
          <a:xfrm>
            <a:off x="730248" y="1644286"/>
            <a:ext cx="97547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b="1" dirty="0">
                <a:solidFill>
                  <a:schemeClr val="accent1"/>
                </a:solidFill>
              </a:rPr>
              <a:t>VideoSwin Transformer</a:t>
            </a:r>
          </a:p>
          <a:p>
            <a:r>
              <a:rPr lang="ru-RU" sz="1400" dirty="0"/>
              <a:t>Использование self-attention механизма для обработки видео в виде последовательности пространственно-временных окон</a:t>
            </a:r>
          </a:p>
        </p:txBody>
      </p:sp>
    </p:spTree>
    <p:extLst>
      <p:ext uri="{BB962C8B-B14F-4D97-AF65-F5344CB8AC3E}">
        <p14:creationId xmlns:p14="http://schemas.microsoft.com/office/powerpoint/2010/main" val="372651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56247-078A-4AD5-AD70-F1168055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3E9A3-D768-51AA-6A00-0756A740C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Архитектура </a:t>
            </a:r>
            <a:r>
              <a:rPr lang="en-US" sz="1800" dirty="0"/>
              <a:t>VideoSwin Transformer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CCF981A-EE67-4582-4C2F-086B18C0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1FB83B-027F-0A1A-537D-3414963D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868691-D844-A85A-7293-D58B35BC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A4162C-AD00-87B6-0008-6D3BA77B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97" y="1899000"/>
            <a:ext cx="961500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8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7F8D-6E67-DBEB-F636-42E39133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CA9B7-1960-6824-BCDE-FF7D02DC46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Датасет </a:t>
            </a:r>
            <a:r>
              <a:rPr lang="en-US" sz="1800" dirty="0"/>
              <a:t>HMDB51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F7400C-5500-A1B1-F938-BFF76616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FE43C4-69FB-1304-E1D4-ED45BEDC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42D98-1851-C4DC-79ED-4EA19715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B9AEF-CA86-8E10-0D48-4B7BFA973271}"/>
              </a:ext>
            </a:extLst>
          </p:cNvPr>
          <p:cNvSpPr txBox="1"/>
          <p:nvPr/>
        </p:nvSpPr>
        <p:spPr>
          <a:xfrm>
            <a:off x="638954" y="2085196"/>
            <a:ext cx="84705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dirty="0"/>
              <a:t>Содержит 51 класс действий, не менее 100 видеороликов на класс</a:t>
            </a:r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/>
              <a:t>Разнообразие условий съёмки (ракурс, освещение, фон)</a:t>
            </a:r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/>
              <a:t>Широко используемый бенчмарк для сравнения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198006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AA0FA-2DFF-E084-59E4-81682C0B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FB269-5A0A-D3C3-CF58-FF4778A31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Распределение клипов по классам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E0604C-E153-C232-44C4-CEBCF1D6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B142C9-7552-D03F-AACF-57678DBA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F83455-45E4-26B6-3D70-E8DA82B0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74978B0-164C-35AC-136E-E01175576B9E}"/>
              </a:ext>
            </a:extLst>
          </p:cNvPr>
          <p:cNvGrpSpPr/>
          <p:nvPr/>
        </p:nvGrpSpPr>
        <p:grpSpPr>
          <a:xfrm>
            <a:off x="2228011" y="1119107"/>
            <a:ext cx="7735977" cy="5133855"/>
            <a:chOff x="2228011" y="1119107"/>
            <a:chExt cx="7735977" cy="5133855"/>
          </a:xfrm>
        </p:grpSpPr>
        <p:graphicFrame>
          <p:nvGraphicFramePr>
            <p:cNvPr id="9" name="Диаграмма 8">
              <a:extLst>
                <a:ext uri="{FF2B5EF4-FFF2-40B4-BE49-F238E27FC236}">
                  <a16:creationId xmlns:a16="http://schemas.microsoft.com/office/drawing/2014/main" id="{51A6AA56-6E70-CB91-7A07-37CB6AEBAE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86678813"/>
                </p:ext>
              </p:extLst>
            </p:nvPr>
          </p:nvGraphicFramePr>
          <p:xfrm>
            <a:off x="2228011" y="1119107"/>
            <a:ext cx="7735977" cy="5133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F1580C-82DC-AB0F-0B45-FBCF4E7DF49B}"/>
                </a:ext>
              </a:extLst>
            </p:cNvPr>
            <p:cNvSpPr txBox="1"/>
            <p:nvPr/>
          </p:nvSpPr>
          <p:spPr>
            <a:xfrm>
              <a:off x="6734745" y="4826479"/>
              <a:ext cx="2780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accent6">
                      <a:lumMod val="75000"/>
                    </a:schemeClr>
                  </a:solidFill>
                </a:rPr>
                <a:t>Клипы получены из видео методом скользящего окна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647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E6DE-03B9-B6B7-D7E5-BB9018661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F9BF-E39F-1DC2-A30F-F29C63E40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Пайплайн обучения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BB5109-886A-7356-5600-70501423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E5CA7A-18C0-B553-2BAE-4B7DE41D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8856A8-D743-3CC8-7354-88EB34CA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CDFC600B-FBCD-980F-3E43-955096977A25}"/>
              </a:ext>
            </a:extLst>
          </p:cNvPr>
          <p:cNvGrpSpPr/>
          <p:nvPr/>
        </p:nvGrpSpPr>
        <p:grpSpPr>
          <a:xfrm>
            <a:off x="1306095" y="1319701"/>
            <a:ext cx="9579810" cy="4581048"/>
            <a:chOff x="1367103" y="1362833"/>
            <a:chExt cx="9579810" cy="4581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5AC724-78C2-51B6-99E2-3456FEC407DE}"/>
                </a:ext>
              </a:extLst>
            </p:cNvPr>
            <p:cNvSpPr txBox="1"/>
            <p:nvPr/>
          </p:nvSpPr>
          <p:spPr>
            <a:xfrm>
              <a:off x="1368603" y="1362833"/>
              <a:ext cx="192873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Видеофайл </a:t>
              </a:r>
              <a:r>
                <a:rPr lang="ru-RU" sz="1400" dirty="0"/>
                <a:t>(</a:t>
              </a:r>
              <a:r>
                <a:rPr lang="en-US" sz="1400" dirty="0"/>
                <a:t>AVI)</a:t>
              </a:r>
              <a:endParaRPr lang="ru-RU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161F6E-6B74-296F-D0FD-7AE75FF11A3C}"/>
                </a:ext>
              </a:extLst>
            </p:cNvPr>
            <p:cNvSpPr txBox="1"/>
            <p:nvPr/>
          </p:nvSpPr>
          <p:spPr>
            <a:xfrm>
              <a:off x="1374953" y="1857683"/>
              <a:ext cx="4679486" cy="553998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Семплирование клипов длиной 32 кадра</a:t>
              </a:r>
            </a:p>
            <a:p>
              <a:r>
                <a:rPr lang="ru-RU" sz="1400" dirty="0"/>
                <a:t>(метод скользящего окна, шаг 16 кадров)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9F432E-0E40-F595-CDF9-B576605FBE17}"/>
                </a:ext>
              </a:extLst>
            </p:cNvPr>
            <p:cNvSpPr txBox="1"/>
            <p:nvPr/>
          </p:nvSpPr>
          <p:spPr>
            <a:xfrm>
              <a:off x="1381303" y="2631985"/>
              <a:ext cx="4281699" cy="553998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Аугментации Albumentations</a:t>
              </a:r>
            </a:p>
            <a:p>
              <a:r>
                <a:rPr lang="ru-RU" sz="1400" dirty="0"/>
                <a:t>(одинаковые для каждого кадра в клипе)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572937-DADE-82F6-93EA-29AECC56E664}"/>
                </a:ext>
              </a:extLst>
            </p:cNvPr>
            <p:cNvSpPr txBox="1"/>
            <p:nvPr/>
          </p:nvSpPr>
          <p:spPr>
            <a:xfrm>
              <a:off x="1375992" y="3404192"/>
              <a:ext cx="2521910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Тензоры (</a:t>
              </a:r>
              <a:r>
                <a:rPr lang="en-US" sz="1600" dirty="0"/>
                <a:t>B, </a:t>
              </a:r>
              <a:r>
                <a:rPr lang="ru-RU" sz="1600" dirty="0"/>
                <a:t>C, T, H, W)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3C2AF-C2E4-6F3A-2E9E-84F1D7A93348}"/>
                </a:ext>
              </a:extLst>
            </p:cNvPr>
            <p:cNvSpPr txBox="1"/>
            <p:nvPr/>
          </p:nvSpPr>
          <p:spPr>
            <a:xfrm>
              <a:off x="1367103" y="3924318"/>
              <a:ext cx="2616801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VideoSwin Transformer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8B9AC8-A373-2A8B-12E4-77CAEA4CF194}"/>
                </a:ext>
              </a:extLst>
            </p:cNvPr>
            <p:cNvSpPr txBox="1"/>
            <p:nvPr/>
          </p:nvSpPr>
          <p:spPr>
            <a:xfrm>
              <a:off x="1368603" y="4450674"/>
              <a:ext cx="2987737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CrossEntropyLoss + Adam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703C9C-6C73-6E1A-D32B-A778E64BBA57}"/>
                </a:ext>
              </a:extLst>
            </p:cNvPr>
            <p:cNvSpPr txBox="1"/>
            <p:nvPr/>
          </p:nvSpPr>
          <p:spPr>
            <a:xfrm>
              <a:off x="5294462" y="4450674"/>
              <a:ext cx="220189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Обучение модели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67E026-21D6-14B1-5A15-615FD63F7709}"/>
                </a:ext>
              </a:extLst>
            </p:cNvPr>
            <p:cNvSpPr txBox="1"/>
            <p:nvPr/>
          </p:nvSpPr>
          <p:spPr>
            <a:xfrm>
              <a:off x="5294462" y="5009448"/>
              <a:ext cx="330607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Валидация модели </a:t>
              </a:r>
              <a:r>
                <a:rPr lang="ru-RU" sz="1400" dirty="0"/>
                <a:t>(</a:t>
              </a:r>
              <a:r>
                <a:rPr lang="en-US" sz="1400" dirty="0"/>
                <a:t>accuracy</a:t>
              </a:r>
              <a:r>
                <a:rPr lang="ru-RU" sz="1400" dirty="0"/>
                <a:t>)</a:t>
              </a:r>
              <a:endParaRPr lang="ru-RU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3E6B00-8405-61E6-4392-A22FC63AA04C}"/>
                </a:ext>
              </a:extLst>
            </p:cNvPr>
            <p:cNvSpPr txBox="1"/>
            <p:nvPr/>
          </p:nvSpPr>
          <p:spPr>
            <a:xfrm>
              <a:off x="6208854" y="5605327"/>
              <a:ext cx="4738059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Логирование и сохранение лучших весов</a:t>
              </a:r>
            </a:p>
          </p:txBody>
        </p:sp>
        <p:cxnSp>
          <p:nvCxnSpPr>
            <p:cNvPr id="26" name="Соединитель: уступ 25">
              <a:extLst>
                <a:ext uri="{FF2B5EF4-FFF2-40B4-BE49-F238E27FC236}">
                  <a16:creationId xmlns:a16="http://schemas.microsoft.com/office/drawing/2014/main" id="{ACD9A8A4-9A1E-27C9-41A0-F64562A1D83B}"/>
                </a:ext>
              </a:extLst>
            </p:cNvPr>
            <p:cNvCxnSpPr>
              <a:cxnSpLocks/>
              <a:stCxn id="8" idx="1"/>
              <a:endCxn id="10" idx="1"/>
            </p:cNvCxnSpPr>
            <p:nvPr/>
          </p:nvCxnSpPr>
          <p:spPr>
            <a:xfrm rot="10800000" flipH="1" flipV="1">
              <a:off x="1368603" y="1532110"/>
              <a:ext cx="6350" cy="602572"/>
            </a:xfrm>
            <a:prstGeom prst="bentConnector3">
              <a:avLst>
                <a:gd name="adj1" fmla="val -36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Соединитель: уступ 27">
              <a:extLst>
                <a:ext uri="{FF2B5EF4-FFF2-40B4-BE49-F238E27FC236}">
                  <a16:creationId xmlns:a16="http://schemas.microsoft.com/office/drawing/2014/main" id="{C1AD2E63-7691-9BE4-680C-55737FDA31E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367563" y="2130520"/>
              <a:ext cx="6350" cy="774302"/>
            </a:xfrm>
            <a:prstGeom prst="bentConnector3">
              <a:avLst>
                <a:gd name="adj1" fmla="val -36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Соединитель: уступ 31">
              <a:extLst>
                <a:ext uri="{FF2B5EF4-FFF2-40B4-BE49-F238E27FC236}">
                  <a16:creationId xmlns:a16="http://schemas.microsoft.com/office/drawing/2014/main" id="{C5E3180E-E84E-D270-11D0-A23A471ED4A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7853" y="2908743"/>
              <a:ext cx="5311" cy="664485"/>
            </a:xfrm>
            <a:prstGeom prst="bentConnector3">
              <a:avLst>
                <a:gd name="adj1" fmla="val 440427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Соединитель: уступ 35">
              <a:extLst>
                <a:ext uri="{FF2B5EF4-FFF2-40B4-BE49-F238E27FC236}">
                  <a16:creationId xmlns:a16="http://schemas.microsoft.com/office/drawing/2014/main" id="{6F209BE8-8F47-0DB2-4867-FD2E7112EBB1}"/>
                </a:ext>
              </a:extLst>
            </p:cNvPr>
            <p:cNvCxnSpPr>
              <a:cxnSpLocks/>
              <a:stCxn id="14" idx="1"/>
              <a:endCxn id="16" idx="1"/>
            </p:cNvCxnSpPr>
            <p:nvPr/>
          </p:nvCxnSpPr>
          <p:spPr>
            <a:xfrm rot="10800000" flipV="1">
              <a:off x="1367104" y="3573469"/>
              <a:ext cx="8889" cy="520126"/>
            </a:xfrm>
            <a:prstGeom prst="bentConnector3">
              <a:avLst>
                <a:gd name="adj1" fmla="val 267171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Соединитель: уступ 38">
              <a:extLst>
                <a:ext uri="{FF2B5EF4-FFF2-40B4-BE49-F238E27FC236}">
                  <a16:creationId xmlns:a16="http://schemas.microsoft.com/office/drawing/2014/main" id="{6087B52B-A13B-2E46-E8FF-5EEB6147C2FB}"/>
                </a:ext>
              </a:extLst>
            </p:cNvPr>
            <p:cNvCxnSpPr>
              <a:cxnSpLocks/>
              <a:stCxn id="16" idx="1"/>
              <a:endCxn id="18" idx="1"/>
            </p:cNvCxnSpPr>
            <p:nvPr/>
          </p:nvCxnSpPr>
          <p:spPr>
            <a:xfrm rot="10800000" flipH="1" flipV="1">
              <a:off x="1367103" y="4093595"/>
              <a:ext cx="1500" cy="526356"/>
            </a:xfrm>
            <a:prstGeom prst="bentConnector3">
              <a:avLst>
                <a:gd name="adj1" fmla="val -1524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E9BDF67A-C90B-A7D0-F444-A369C44963DA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4356340" y="4619951"/>
              <a:ext cx="9381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Соединитель: уступ 45">
              <a:extLst>
                <a:ext uri="{FF2B5EF4-FFF2-40B4-BE49-F238E27FC236}">
                  <a16:creationId xmlns:a16="http://schemas.microsoft.com/office/drawing/2014/main" id="{6A5E460C-ABB9-D1DA-4E97-86CA3591391B}"/>
                </a:ext>
              </a:extLst>
            </p:cNvPr>
            <p:cNvCxnSpPr>
              <a:cxnSpLocks/>
            </p:cNvCxnSpPr>
            <p:nvPr/>
          </p:nvCxnSpPr>
          <p:spPr>
            <a:xfrm>
              <a:off x="4369040" y="4619951"/>
              <a:ext cx="938122" cy="558774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Соединитель: уступ 48">
              <a:extLst>
                <a:ext uri="{FF2B5EF4-FFF2-40B4-BE49-F238E27FC236}">
                  <a16:creationId xmlns:a16="http://schemas.microsoft.com/office/drawing/2014/main" id="{EBD36C64-4217-4739-FE74-F36C47243D0A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 rot="16200000" flipH="1">
              <a:off x="7634029" y="4661471"/>
              <a:ext cx="257325" cy="163038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1053755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3014</TotalTime>
  <Words>626</Words>
  <Application>Microsoft Office PowerPoint</Application>
  <PresentationFormat>Широкоэкранный</PresentationFormat>
  <Paragraphs>141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Montserrat</vt:lpstr>
      <vt:lpstr>Montserrat Medium</vt:lpstr>
      <vt:lpstr>Arial</vt:lpstr>
      <vt:lpstr>Calibri</vt:lpstr>
      <vt:lpstr>Обложка</vt:lpstr>
      <vt:lpstr>Разделяющие слайды</vt:lpstr>
      <vt:lpstr>Внутренние слайды</vt:lpstr>
      <vt:lpstr>Распознавание действий на видео с использованием VideoSwin Transformer</vt:lpstr>
      <vt:lpstr>Актуальность проекта</vt:lpstr>
      <vt:lpstr>Цели и задачи проекта</vt:lpstr>
      <vt:lpstr>Технологии и библиотеки</vt:lpstr>
      <vt:lpstr>Модели для распознавания действий</vt:lpstr>
      <vt:lpstr>Архитектура VideoSwin Transformer</vt:lpstr>
      <vt:lpstr>Датасет HMDB51</vt:lpstr>
      <vt:lpstr>Распределение клипов по классам</vt:lpstr>
      <vt:lpstr>Пайплайн обучения модели </vt:lpstr>
      <vt:lpstr>История обучения модели </vt:lpstr>
      <vt:lpstr>Метрика на тестовой выборке (accuracy)</vt:lpstr>
      <vt:lpstr>Пайплайн инференса модели </vt:lpstr>
      <vt:lpstr>Интерфейс инференса модели </vt:lpstr>
      <vt:lpstr>Пример инференса модели (видео)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Иван Елькин</cp:lastModifiedBy>
  <cp:revision>164</cp:revision>
  <dcterms:created xsi:type="dcterms:W3CDTF">2023-09-20T07:01:25Z</dcterms:created>
  <dcterms:modified xsi:type="dcterms:W3CDTF">2025-07-02T16:55:16Z</dcterms:modified>
</cp:coreProperties>
</file>